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467C-AE96-4A80-AC4D-E25DBF60549D}" type="datetimeFigureOut">
              <a:rPr lang="es-CO" smtClean="0"/>
              <a:t>09/02/2012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417F-97C0-4DCE-9E44-FC1FF374FD6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79566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467C-AE96-4A80-AC4D-E25DBF60549D}" type="datetimeFigureOut">
              <a:rPr lang="es-CO" smtClean="0"/>
              <a:t>09/02/2012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417F-97C0-4DCE-9E44-FC1FF374FD6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91155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467C-AE96-4A80-AC4D-E25DBF60549D}" type="datetimeFigureOut">
              <a:rPr lang="es-CO" smtClean="0"/>
              <a:t>09/02/2012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417F-97C0-4DCE-9E44-FC1FF374FD6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88207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467C-AE96-4A80-AC4D-E25DBF60549D}" type="datetimeFigureOut">
              <a:rPr lang="es-CO" smtClean="0"/>
              <a:t>09/02/2012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417F-97C0-4DCE-9E44-FC1FF374FD6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09355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467C-AE96-4A80-AC4D-E25DBF60549D}" type="datetimeFigureOut">
              <a:rPr lang="es-CO" smtClean="0"/>
              <a:t>09/02/2012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417F-97C0-4DCE-9E44-FC1FF374FD6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10764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467C-AE96-4A80-AC4D-E25DBF60549D}" type="datetimeFigureOut">
              <a:rPr lang="es-CO" smtClean="0"/>
              <a:t>09/02/2012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417F-97C0-4DCE-9E44-FC1FF374FD6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02584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467C-AE96-4A80-AC4D-E25DBF60549D}" type="datetimeFigureOut">
              <a:rPr lang="es-CO" smtClean="0"/>
              <a:t>09/02/2012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417F-97C0-4DCE-9E44-FC1FF374FD6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66085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467C-AE96-4A80-AC4D-E25DBF60549D}" type="datetimeFigureOut">
              <a:rPr lang="es-CO" smtClean="0"/>
              <a:t>09/02/2012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417F-97C0-4DCE-9E44-FC1FF374FD6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78384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467C-AE96-4A80-AC4D-E25DBF60549D}" type="datetimeFigureOut">
              <a:rPr lang="es-CO" smtClean="0"/>
              <a:t>09/02/2012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417F-97C0-4DCE-9E44-FC1FF374FD6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10389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467C-AE96-4A80-AC4D-E25DBF60549D}" type="datetimeFigureOut">
              <a:rPr lang="es-CO" smtClean="0"/>
              <a:t>09/02/2012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417F-97C0-4DCE-9E44-FC1FF374FD6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76306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467C-AE96-4A80-AC4D-E25DBF60549D}" type="datetimeFigureOut">
              <a:rPr lang="es-CO" smtClean="0"/>
              <a:t>09/02/2012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417F-97C0-4DCE-9E44-FC1FF374FD6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1209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8467C-AE96-4A80-AC4D-E25DBF60549D}" type="datetimeFigureOut">
              <a:rPr lang="es-CO" smtClean="0"/>
              <a:t>09/02/2012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8417F-97C0-4DCE-9E44-FC1FF374FD6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34400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://www.pixmania.com/es/es/8934975/art/advance/torre-pc-sphere-8913b.html" TargetMode="External"/><Relationship Id="rId7" Type="http://schemas.openxmlformats.org/officeDocument/2006/relationships/hyperlink" Target="http://www.pixmania.com/es/es/1483890/art/advance/caja-pc-8808gm-gamma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://www.pixmania.com/es/es/9172611/art/corsair/torre-pc-obsidian-series.html" TargetMode="External"/><Relationship Id="rId10" Type="http://schemas.openxmlformats.org/officeDocument/2006/relationships/image" Target="../media/image11.jpeg"/><Relationship Id="rId4" Type="http://schemas.openxmlformats.org/officeDocument/2006/relationships/image" Target="../media/image8.jpeg"/><Relationship Id="rId9" Type="http://schemas.openxmlformats.org/officeDocument/2006/relationships/hyperlink" Target="http://www.pixmania.com/es/es/11407199/art/fractal-design/torre-pc-core-1000-fd-ca.html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http://www.pixmania.com/es/es/10767458/art/corsair/torre-pc-carbide-series-4.html" TargetMode="External"/><Relationship Id="rId7" Type="http://schemas.openxmlformats.org/officeDocument/2006/relationships/hyperlink" Target="http://www.pixmania.com/es/es/11388232/art/fractal-design/torre-pc-arc-mini-fd-ca-a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://www.pixmania.com/es/es/8934881/art/advance/torre-pc-minibox-6911cr.html" TargetMode="Externa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www.pixmania.com/es/es/10344834/art/zalman/torre-pc-z9.html" TargetMode="External"/><Relationship Id="rId7" Type="http://schemas.openxmlformats.org/officeDocument/2006/relationships/hyperlink" Target="http://www.pixmania.com/es/es/3703154/art/maxinpower/mini-torre-pc-dekstop-b29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www.pixmania.com/es/es/7004063/art/thermaltake/torre-pc-v9-blacx-edition.html" TargetMode="Externa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0"/>
            <a:ext cx="957706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59632" y="836712"/>
            <a:ext cx="6840760" cy="5616624"/>
          </a:xfrm>
        </p:spPr>
        <p:txBody>
          <a:bodyPr>
            <a:normAutofit/>
          </a:bodyPr>
          <a:lstStyle/>
          <a:p>
            <a:r>
              <a:rPr lang="es-ES" i="1" dirty="0" smtClean="0">
                <a:solidFill>
                  <a:schemeClr val="bg1"/>
                </a:solidFill>
              </a:rPr>
              <a:t>CARCASA</a:t>
            </a:r>
          </a:p>
          <a:p>
            <a:r>
              <a:rPr lang="es-ES" i="1" dirty="0" smtClean="0">
                <a:solidFill>
                  <a:schemeClr val="bg1"/>
                </a:solidFill>
              </a:rPr>
              <a:t>MARIA ALEJANDRA PANIAGUA </a:t>
            </a:r>
          </a:p>
          <a:p>
            <a:r>
              <a:rPr lang="es-ES" i="1" dirty="0" smtClean="0">
                <a:solidFill>
                  <a:schemeClr val="bg1"/>
                </a:solidFill>
              </a:rPr>
              <a:t>10:2</a:t>
            </a:r>
          </a:p>
          <a:p>
            <a:r>
              <a:rPr lang="es-ES" i="1" dirty="0" smtClean="0">
                <a:solidFill>
                  <a:schemeClr val="bg1"/>
                </a:solidFill>
              </a:rPr>
              <a:t>GLORIA </a:t>
            </a:r>
          </a:p>
          <a:p>
            <a:r>
              <a:rPr lang="es-ES" i="1" dirty="0" smtClean="0">
                <a:solidFill>
                  <a:schemeClr val="bg1"/>
                </a:solidFill>
              </a:rPr>
              <a:t>IEGAMAR.</a:t>
            </a:r>
            <a:endParaRPr lang="es-CO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60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8"/>
            <a:ext cx="9144000" cy="6854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8844764"/>
              </p:ext>
            </p:extLst>
          </p:nvPr>
        </p:nvGraphicFramePr>
        <p:xfrm>
          <a:off x="1043608" y="404664"/>
          <a:ext cx="7429500" cy="1257300"/>
        </p:xfrm>
        <a:graphic>
          <a:graphicData uri="http://schemas.openxmlformats.org/drawingml/2006/table">
            <a:tbl>
              <a:tblPr/>
              <a:tblGrid>
                <a:gridCol w="1810550"/>
                <a:gridCol w="5618950"/>
              </a:tblGrid>
              <a:tr h="1257300">
                <a:tc>
                  <a:txBody>
                    <a:bodyPr/>
                    <a:lstStyle/>
                    <a:p>
                      <a:pPr algn="ctr" fontAlgn="t"/>
                      <a:endParaRPr lang="es-CO" dirty="0">
                        <a:effectLst/>
                      </a:endParaRPr>
                    </a:p>
                    <a:p>
                      <a:pPr algn="ctr" fontAlgn="t"/>
                      <a:r>
                        <a:rPr lang="es-CO" b="0" dirty="0">
                          <a:solidFill>
                            <a:srgbClr val="FFFFFF"/>
                          </a:solidFill>
                          <a:effectLst/>
                        </a:rPr>
                        <a:t>Detalle</a:t>
                      </a:r>
                      <a:endParaRPr lang="es-CO" dirty="0"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1" u="none" strike="noStrike" dirty="0">
                          <a:solidFill>
                            <a:srgbClr val="303030"/>
                          </a:solidFill>
                          <a:effectLst/>
                          <a:hlinkClick r:id="rId3"/>
                        </a:rPr>
                        <a:t>Advance Torre PC Sphere 8913B</a:t>
                      </a:r>
                      <a:endParaRPr lang="en-US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292" name="Picture 4" descr="Carcasas PC Advance Torre PC Sphere 8913B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48680"/>
            <a:ext cx="9525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45583"/>
              </p:ext>
            </p:extLst>
          </p:nvPr>
        </p:nvGraphicFramePr>
        <p:xfrm>
          <a:off x="1043608" y="1939305"/>
          <a:ext cx="7429500" cy="1257300"/>
        </p:xfrm>
        <a:graphic>
          <a:graphicData uri="http://schemas.openxmlformats.org/drawingml/2006/table">
            <a:tbl>
              <a:tblPr/>
              <a:tblGrid>
                <a:gridCol w="1810550"/>
                <a:gridCol w="5618950"/>
              </a:tblGrid>
              <a:tr h="1257300">
                <a:tc>
                  <a:txBody>
                    <a:bodyPr/>
                    <a:lstStyle/>
                    <a:p>
                      <a:pPr algn="ctr" fontAlgn="t"/>
                      <a:endParaRPr lang="es-CO" dirty="0">
                        <a:effectLst/>
                      </a:endParaRPr>
                    </a:p>
                    <a:p>
                      <a:pPr algn="ctr" fontAlgn="t"/>
                      <a:r>
                        <a:rPr lang="es-CO" b="0" dirty="0">
                          <a:solidFill>
                            <a:srgbClr val="FFFFFF"/>
                          </a:solidFill>
                          <a:effectLst/>
                        </a:rPr>
                        <a:t>Detalle</a:t>
                      </a:r>
                      <a:endParaRPr lang="es-CO" dirty="0"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s-CO" b="1" u="none" strike="noStrike" dirty="0" err="1">
                          <a:solidFill>
                            <a:srgbClr val="303030"/>
                          </a:solidFill>
                          <a:effectLst/>
                          <a:hlinkClick r:id="rId5"/>
                        </a:rPr>
                        <a:t>Corsair</a:t>
                      </a:r>
                      <a:r>
                        <a:rPr lang="es-CO" b="1" u="none" strike="noStrike" dirty="0">
                          <a:solidFill>
                            <a:srgbClr val="303030"/>
                          </a:solidFill>
                          <a:effectLst/>
                          <a:hlinkClick r:id="rId5"/>
                        </a:rPr>
                        <a:t> Torre PC </a:t>
                      </a:r>
                      <a:r>
                        <a:rPr lang="es-CO" b="1" u="none" strike="noStrike" dirty="0" err="1">
                          <a:solidFill>
                            <a:srgbClr val="303030"/>
                          </a:solidFill>
                          <a:effectLst/>
                          <a:hlinkClick r:id="rId5"/>
                        </a:rPr>
                        <a:t>Obsidian</a:t>
                      </a:r>
                      <a:r>
                        <a:rPr lang="es-CO" b="1" u="none" strike="noStrike" dirty="0">
                          <a:solidFill>
                            <a:srgbClr val="303030"/>
                          </a:solidFill>
                          <a:effectLst/>
                          <a:hlinkClick r:id="rId5"/>
                        </a:rPr>
                        <a:t> Series 650D (CC650DW)</a:t>
                      </a:r>
                      <a:endParaRPr lang="es-CO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294" name="Picture 6" descr="Carcasas PC Corsair Torre PC Obsidian Series 650D (CC650DW)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9525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974952"/>
              </p:ext>
            </p:extLst>
          </p:nvPr>
        </p:nvGraphicFramePr>
        <p:xfrm>
          <a:off x="1115616" y="3426845"/>
          <a:ext cx="7429500" cy="1257300"/>
        </p:xfrm>
        <a:graphic>
          <a:graphicData uri="http://schemas.openxmlformats.org/drawingml/2006/table">
            <a:tbl>
              <a:tblPr/>
              <a:tblGrid>
                <a:gridCol w="1810550"/>
                <a:gridCol w="5618950"/>
              </a:tblGrid>
              <a:tr h="1257300">
                <a:tc>
                  <a:txBody>
                    <a:bodyPr/>
                    <a:lstStyle/>
                    <a:p>
                      <a:pPr algn="ctr" fontAlgn="t"/>
                      <a:endParaRPr lang="es-CO" dirty="0">
                        <a:effectLst/>
                      </a:endParaRPr>
                    </a:p>
                    <a:p>
                      <a:pPr algn="ctr" fontAlgn="t"/>
                      <a:r>
                        <a:rPr lang="es-CO" b="0" dirty="0">
                          <a:solidFill>
                            <a:srgbClr val="FFFFFF"/>
                          </a:solidFill>
                          <a:effectLst/>
                        </a:rPr>
                        <a:t>Detalle</a:t>
                      </a:r>
                      <a:endParaRPr lang="es-CO" dirty="0"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1" u="none" strike="noStrike" dirty="0">
                          <a:solidFill>
                            <a:srgbClr val="303030"/>
                          </a:solidFill>
                          <a:effectLst/>
                          <a:hlinkClick r:id="rId7"/>
                        </a:rPr>
                        <a:t>Advance </a:t>
                      </a:r>
                      <a:r>
                        <a:rPr lang="en-US" b="1" u="none" strike="noStrike" dirty="0" err="1">
                          <a:solidFill>
                            <a:srgbClr val="303030"/>
                          </a:solidFill>
                          <a:effectLst/>
                          <a:hlinkClick r:id="rId7"/>
                        </a:rPr>
                        <a:t>Caja</a:t>
                      </a:r>
                      <a:r>
                        <a:rPr lang="en-US" b="1" u="none" strike="noStrike" dirty="0">
                          <a:solidFill>
                            <a:srgbClr val="303030"/>
                          </a:solidFill>
                          <a:effectLst/>
                          <a:hlinkClick r:id="rId7"/>
                        </a:rPr>
                        <a:t> PC 8808GM GAMMA</a:t>
                      </a:r>
                      <a:endParaRPr lang="en-US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296" name="Picture 8" descr="Carcasas PC Advance Caja PC 8808GM GAMMA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3430859"/>
            <a:ext cx="9525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930112"/>
              </p:ext>
            </p:extLst>
          </p:nvPr>
        </p:nvGraphicFramePr>
        <p:xfrm>
          <a:off x="1115616" y="4891633"/>
          <a:ext cx="7429500" cy="1257300"/>
        </p:xfrm>
        <a:graphic>
          <a:graphicData uri="http://schemas.openxmlformats.org/drawingml/2006/table">
            <a:tbl>
              <a:tblPr/>
              <a:tblGrid>
                <a:gridCol w="1810550"/>
                <a:gridCol w="5618950"/>
              </a:tblGrid>
              <a:tr h="1257300">
                <a:tc>
                  <a:txBody>
                    <a:bodyPr/>
                    <a:lstStyle/>
                    <a:p>
                      <a:pPr algn="ctr" fontAlgn="t"/>
                      <a:endParaRPr lang="es-CO">
                        <a:effectLst/>
                      </a:endParaRPr>
                    </a:p>
                    <a:p>
                      <a:pPr algn="ctr" fontAlgn="t"/>
                      <a:r>
                        <a:rPr lang="es-CO" b="0">
                          <a:solidFill>
                            <a:srgbClr val="FFFFFF"/>
                          </a:solidFill>
                          <a:effectLst/>
                        </a:rPr>
                        <a:t>Detalle</a:t>
                      </a:r>
                      <a:endParaRPr lang="es-CO"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s-CO" b="1" u="none" strike="noStrike" dirty="0">
                          <a:solidFill>
                            <a:srgbClr val="303030"/>
                          </a:solidFill>
                          <a:effectLst/>
                          <a:hlinkClick r:id="rId9"/>
                        </a:rPr>
                        <a:t>FRACTAL DESIGN Torre PC </a:t>
                      </a:r>
                      <a:r>
                        <a:rPr lang="es-CO" b="1" u="none" strike="noStrike" dirty="0" err="1">
                          <a:solidFill>
                            <a:srgbClr val="303030"/>
                          </a:solidFill>
                          <a:effectLst/>
                          <a:hlinkClick r:id="rId9"/>
                        </a:rPr>
                        <a:t>Core</a:t>
                      </a:r>
                      <a:r>
                        <a:rPr lang="es-CO" b="1" u="none" strike="noStrike" dirty="0">
                          <a:solidFill>
                            <a:srgbClr val="303030"/>
                          </a:solidFill>
                          <a:effectLst/>
                          <a:hlinkClick r:id="rId9"/>
                        </a:rPr>
                        <a:t> 1000 (FD-CA-CORE-1000-</a:t>
                      </a:r>
                      <a:endParaRPr lang="es-CO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298" name="Picture 10" descr="Carcasas PC FRACTAL DESIGN Torre PC Core 1000 (FD-CA-CORE-1000-BL)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97" y="5157192"/>
            <a:ext cx="9525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73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85786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1843221"/>
              </p:ext>
            </p:extLst>
          </p:nvPr>
        </p:nvGraphicFramePr>
        <p:xfrm>
          <a:off x="857250" y="188640"/>
          <a:ext cx="7429500" cy="1257300"/>
        </p:xfrm>
        <a:graphic>
          <a:graphicData uri="http://schemas.openxmlformats.org/drawingml/2006/table">
            <a:tbl>
              <a:tblPr/>
              <a:tblGrid>
                <a:gridCol w="1810550"/>
                <a:gridCol w="5618950"/>
              </a:tblGrid>
              <a:tr h="1257300">
                <a:tc>
                  <a:txBody>
                    <a:bodyPr/>
                    <a:lstStyle/>
                    <a:p>
                      <a:pPr algn="ctr" fontAlgn="t"/>
                      <a:endParaRPr lang="es-CO" dirty="0">
                        <a:effectLst/>
                      </a:endParaRPr>
                    </a:p>
                    <a:p>
                      <a:pPr algn="ctr" fontAlgn="t"/>
                      <a:r>
                        <a:rPr lang="es-CO" b="0" dirty="0">
                          <a:solidFill>
                            <a:srgbClr val="FFFFFF"/>
                          </a:solidFill>
                          <a:effectLst/>
                        </a:rPr>
                        <a:t>Detalle</a:t>
                      </a:r>
                      <a:endParaRPr lang="es-CO" dirty="0"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pt-BR" b="1" u="none" strike="noStrike" dirty="0" err="1">
                          <a:solidFill>
                            <a:srgbClr val="303030"/>
                          </a:solidFill>
                          <a:effectLst/>
                          <a:hlinkClick r:id="rId3"/>
                        </a:rPr>
                        <a:t>Corsair</a:t>
                      </a:r>
                      <a:r>
                        <a:rPr lang="pt-BR" b="1" u="none" strike="noStrike" dirty="0">
                          <a:solidFill>
                            <a:srgbClr val="303030"/>
                          </a:solidFill>
                          <a:effectLst/>
                          <a:hlinkClick r:id="rId3"/>
                        </a:rPr>
                        <a:t> Torre PC Carbide Series 400R - Negro</a:t>
                      </a:r>
                      <a:endParaRPr lang="pt-BR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314" name="Picture 2" descr="Carcasas PC Corsair Torre PC Carbide Series 400R - Negr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82592"/>
            <a:ext cx="9525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471402"/>
              </p:ext>
            </p:extLst>
          </p:nvPr>
        </p:nvGraphicFramePr>
        <p:xfrm>
          <a:off x="878143" y="1982788"/>
          <a:ext cx="7429500" cy="1257300"/>
        </p:xfrm>
        <a:graphic>
          <a:graphicData uri="http://schemas.openxmlformats.org/drawingml/2006/table">
            <a:tbl>
              <a:tblPr/>
              <a:tblGrid>
                <a:gridCol w="1810550"/>
                <a:gridCol w="5618950"/>
              </a:tblGrid>
              <a:tr h="1257300">
                <a:tc>
                  <a:txBody>
                    <a:bodyPr/>
                    <a:lstStyle/>
                    <a:p>
                      <a:pPr algn="ctr" fontAlgn="t"/>
                      <a:endParaRPr lang="es-CO" dirty="0">
                        <a:effectLst/>
                      </a:endParaRPr>
                    </a:p>
                    <a:p>
                      <a:pPr algn="ctr" fontAlgn="t"/>
                      <a:r>
                        <a:rPr lang="es-CO" b="0" dirty="0">
                          <a:solidFill>
                            <a:srgbClr val="FFFFFF"/>
                          </a:solidFill>
                          <a:effectLst/>
                        </a:rPr>
                        <a:t>Detalle</a:t>
                      </a:r>
                      <a:endParaRPr lang="es-CO" dirty="0"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s-CO" b="1" u="none" strike="noStrike" dirty="0" err="1">
                          <a:solidFill>
                            <a:srgbClr val="303030"/>
                          </a:solidFill>
                          <a:effectLst/>
                          <a:hlinkClick r:id="rId5"/>
                        </a:rPr>
                        <a:t>Advance</a:t>
                      </a:r>
                      <a:r>
                        <a:rPr lang="es-CO" b="1" u="none" strike="noStrike" dirty="0">
                          <a:solidFill>
                            <a:srgbClr val="303030"/>
                          </a:solidFill>
                          <a:effectLst/>
                          <a:hlinkClick r:id="rId5"/>
                        </a:rPr>
                        <a:t> Torre PC </a:t>
                      </a:r>
                      <a:r>
                        <a:rPr lang="es-CO" b="1" u="none" strike="noStrike" dirty="0" err="1">
                          <a:solidFill>
                            <a:srgbClr val="303030"/>
                          </a:solidFill>
                          <a:effectLst/>
                          <a:hlinkClick r:id="rId5"/>
                        </a:rPr>
                        <a:t>MiniBox</a:t>
                      </a:r>
                      <a:r>
                        <a:rPr lang="es-CO" b="1" u="none" strike="noStrike" dirty="0">
                          <a:solidFill>
                            <a:srgbClr val="303030"/>
                          </a:solidFill>
                          <a:effectLst/>
                          <a:hlinkClick r:id="rId5"/>
                        </a:rPr>
                        <a:t> 6911CR</a:t>
                      </a:r>
                      <a:endParaRPr lang="es-CO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316" name="Picture 4" descr="Carcasas PC Advance Torre PC MiniBox 6911CR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946" y="2204864"/>
            <a:ext cx="9525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505355"/>
              </p:ext>
            </p:extLst>
          </p:nvPr>
        </p:nvGraphicFramePr>
        <p:xfrm>
          <a:off x="878143" y="3720083"/>
          <a:ext cx="7429500" cy="1257300"/>
        </p:xfrm>
        <a:graphic>
          <a:graphicData uri="http://schemas.openxmlformats.org/drawingml/2006/table">
            <a:tbl>
              <a:tblPr/>
              <a:tblGrid>
                <a:gridCol w="1810550"/>
                <a:gridCol w="5618950"/>
              </a:tblGrid>
              <a:tr h="1257300">
                <a:tc>
                  <a:txBody>
                    <a:bodyPr/>
                    <a:lstStyle/>
                    <a:p>
                      <a:pPr algn="ctr" fontAlgn="t"/>
                      <a:endParaRPr lang="es-CO" dirty="0">
                        <a:effectLst/>
                      </a:endParaRPr>
                    </a:p>
                    <a:p>
                      <a:pPr algn="ctr" fontAlgn="t"/>
                      <a:r>
                        <a:rPr lang="es-CO" b="0" dirty="0">
                          <a:solidFill>
                            <a:srgbClr val="FFFFFF"/>
                          </a:solidFill>
                          <a:effectLst/>
                        </a:rPr>
                        <a:t>Detalle</a:t>
                      </a:r>
                      <a:endParaRPr lang="es-CO" dirty="0"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b="1" u="none" strike="noStrike" dirty="0">
                          <a:solidFill>
                            <a:srgbClr val="303030"/>
                          </a:solidFill>
                          <a:effectLst/>
                          <a:hlinkClick r:id="rId7"/>
                        </a:rPr>
                        <a:t>FRACTAL DESIGN Torre PC Arc Mini (FD-CA-ARC-MINI-BL)</a:t>
                      </a:r>
                      <a:endParaRPr lang="it-IT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318" name="Picture 6" descr="Carcasas PC FRACTAL DESIGN Torre PC Arc Mini (FD-CA-ARC-MINI-BL)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946" y="3933056"/>
            <a:ext cx="9525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78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8"/>
            <a:ext cx="9144000" cy="6854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CARCASA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s-ES" i="1" dirty="0"/>
              <a:t>En general se denomina </a:t>
            </a:r>
            <a:r>
              <a:rPr lang="es-ES" b="1" i="1" dirty="0"/>
              <a:t>carcasa</a:t>
            </a:r>
            <a:r>
              <a:rPr lang="es-ES" i="1" dirty="0"/>
              <a:t> a un conjunto de piezas duras y resistentes, que dan soporte (internas) o protegen (externas) a otras partes de un equipo, construcción o ser </a:t>
            </a:r>
            <a:r>
              <a:rPr lang="es-ES" i="1" dirty="0" smtClean="0"/>
              <a:t>vivo,</a:t>
            </a:r>
            <a:r>
              <a:rPr lang="es-ES" dirty="0"/>
              <a:t> es el esqueleto metálico que contiene los diferentes componentes internos.</a:t>
            </a:r>
            <a:endParaRPr lang="es-ES" i="1" dirty="0" smtClean="0"/>
          </a:p>
          <a:p>
            <a:pPr algn="ctr"/>
            <a:endParaRPr lang="es-ES" i="1" dirty="0" smtClean="0"/>
          </a:p>
          <a:p>
            <a:pPr algn="ctr"/>
            <a:endParaRPr lang="es-CO" i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412" y="4726635"/>
            <a:ext cx="1935175" cy="1961209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Dot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8488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578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8000" i="1" dirty="0" smtClean="0"/>
              <a:t>usos</a:t>
            </a:r>
            <a:endParaRPr lang="es-CO" sz="8000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s-ES" i="1" dirty="0" smtClean="0"/>
              <a:t>Bloquea el ruido que produce el equipo y la protección contra la radiación electromagnética.</a:t>
            </a:r>
          </a:p>
          <a:p>
            <a:pPr algn="ctr"/>
            <a:r>
              <a:rPr lang="es-ES" i="1" dirty="0" smtClean="0"/>
              <a:t>  </a:t>
            </a:r>
            <a:endParaRPr lang="es-CO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224" y="3449782"/>
            <a:ext cx="3374015" cy="285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019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578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i="1" dirty="0" smtClean="0"/>
              <a:t>FUNCIONES</a:t>
            </a:r>
            <a:endParaRPr lang="es-CO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s-ES" i="1" dirty="0" smtClean="0"/>
              <a:t>Son el armazón del equipo que contiene los componentes del ordenador , protege las partes internas de del hardware ya que estas partes son muy vulnerables ala electristática, tacto. Etc.</a:t>
            </a:r>
          </a:p>
          <a:p>
            <a:pPr algn="ctr"/>
            <a:r>
              <a:rPr lang="es-ES" i="1" dirty="0" smtClean="0"/>
              <a:t>A estos también se les pueden llamarlas carcasas, torres, gabinetes, cajas o chasis de computadora u ordenador,   </a:t>
            </a:r>
          </a:p>
          <a:p>
            <a:pPr algn="ctr"/>
            <a:endParaRPr lang="es-CO" i="1" dirty="0"/>
          </a:p>
        </p:txBody>
      </p:sp>
    </p:spTree>
    <p:extLst>
      <p:ext uri="{BB962C8B-B14F-4D97-AF65-F5344CB8AC3E}">
        <p14:creationId xmlns:p14="http://schemas.microsoft.com/office/powerpoint/2010/main" val="200116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88"/>
            <a:ext cx="9144000" cy="685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i="1" dirty="0" smtClean="0"/>
              <a:t>TAMAÑOS </a:t>
            </a:r>
            <a:endParaRPr lang="es-CO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s-ES" i="1" dirty="0" smtClean="0"/>
              <a:t>Barebone: Gabinetes de pequeño tamaño cuya función principal es la de ocupar menor espacio y crea un diseño más agradable.</a:t>
            </a:r>
          </a:p>
          <a:p>
            <a:pPr algn="ctr"/>
            <a:r>
              <a:rPr lang="es-ES" i="1" dirty="0" smtClean="0"/>
              <a:t>Monitorre: Dispone de una o dos bahías de 5 ¼ y dos o tres bahías de 3 ½. Dependiendo de la placa base se pueden colocar bastantes tarjetas. </a:t>
            </a:r>
          </a:p>
          <a:p>
            <a:pPr algn="ctr"/>
            <a:r>
              <a:rPr lang="es-ES" i="1" dirty="0" smtClean="0"/>
              <a:t>Sobre mesa: No se diferencian mucho de las minitorres, a excepción de que en lugar de estar en vertical se colocan en horizontal sobre el escritorio.</a:t>
            </a:r>
            <a:endParaRPr lang="es-CO" i="1" dirty="0"/>
          </a:p>
        </p:txBody>
      </p:sp>
    </p:spTree>
    <p:extLst>
      <p:ext uri="{BB962C8B-B14F-4D97-AF65-F5344CB8AC3E}">
        <p14:creationId xmlns:p14="http://schemas.microsoft.com/office/powerpoint/2010/main" val="23981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786" y="-22368"/>
            <a:ext cx="9185786" cy="6880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 algn="ctr"/>
            <a:r>
              <a:rPr lang="es-ES" i="1" dirty="0" smtClean="0"/>
              <a:t>Mediatorre o semitorre: La diferencia de ésta es que aumenta su tamaño para poder colocar más dispositivos.</a:t>
            </a:r>
          </a:p>
          <a:p>
            <a:pPr algn="ctr"/>
            <a:r>
              <a:rPr lang="es-ES" i="1" dirty="0" smtClean="0"/>
              <a:t>Torre:  Es el más grande. Puedes colocar una gran cantidad de dispositivos y es usado cuando se precisa una gran cantidad de dispositivos.</a:t>
            </a:r>
          </a:p>
          <a:p>
            <a:pPr algn="ctr"/>
            <a:r>
              <a:rPr lang="es-ES" i="1" dirty="0" smtClean="0"/>
              <a:t>Servidor: Suelen ser gabinetes más anchos que los otros y de una estética inexistente debido a que van destinadas a lugares en los que no hay mucho tránsito de clientes como es un centro de procesamiento de datos</a:t>
            </a:r>
            <a:endParaRPr lang="es-CO" i="1" dirty="0"/>
          </a:p>
        </p:txBody>
      </p:sp>
    </p:spTree>
    <p:extLst>
      <p:ext uri="{BB962C8B-B14F-4D97-AF65-F5344CB8AC3E}">
        <p14:creationId xmlns:p14="http://schemas.microsoft.com/office/powerpoint/2010/main" val="39787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586"/>
            <a:ext cx="9144000" cy="683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algn="ctr"/>
            <a:r>
              <a:rPr lang="es-ES" i="1" dirty="0" smtClean="0"/>
              <a:t>Rack: Son otro tipo de servidores. Normalmente están dedicados y tienen una potencia superior que cualquier otro ordenador.</a:t>
            </a:r>
          </a:p>
          <a:p>
            <a:pPr algn="ctr"/>
            <a:r>
              <a:rPr lang="es-ES" i="1" dirty="0" smtClean="0"/>
              <a:t>Modding: Son otro tipo de servidores. Normalmente están dedicados y tienen una potencia superior que cualquier otro ordenador.</a:t>
            </a:r>
          </a:p>
          <a:p>
            <a:pPr algn="ctr"/>
            <a:r>
              <a:rPr lang="es-ES" i="1" dirty="0" smtClean="0"/>
              <a:t>Portátiles: Son equipos ya definidos.</a:t>
            </a:r>
            <a:endParaRPr lang="es-CO" i="1" dirty="0"/>
          </a:p>
        </p:txBody>
      </p:sp>
    </p:spTree>
    <p:extLst>
      <p:ext uri="{BB962C8B-B14F-4D97-AF65-F5344CB8AC3E}">
        <p14:creationId xmlns:p14="http://schemas.microsoft.com/office/powerpoint/2010/main" val="423673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578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TIPOS. 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CARCASAS DE ORDENADORES </a:t>
            </a:r>
          </a:p>
          <a:p>
            <a:r>
              <a:rPr lang="es-CO" dirty="0" smtClean="0"/>
              <a:t>Modelo caja  Gráfico </a:t>
            </a:r>
          </a:p>
          <a:p>
            <a:r>
              <a:rPr lang="es-CO" dirty="0" smtClean="0"/>
              <a:t>Gran torre </a:t>
            </a:r>
          </a:p>
          <a:p>
            <a:r>
              <a:rPr lang="es-CO" dirty="0" smtClean="0"/>
              <a:t>Semi torre </a:t>
            </a:r>
          </a:p>
          <a:p>
            <a:r>
              <a:rPr lang="es-CO" dirty="0" smtClean="0"/>
              <a:t>Midi torre </a:t>
            </a:r>
          </a:p>
          <a:p>
            <a:r>
              <a:rPr lang="es-CO" dirty="0" smtClean="0"/>
              <a:t>Sobremesa </a:t>
            </a:r>
          </a:p>
          <a:p>
            <a:r>
              <a:rPr lang="es-CO" dirty="0" smtClean="0"/>
              <a:t>Tabla 2.1.Algunos   tipos  de   car casas  </a:t>
            </a: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4058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778" y="639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MARCAS </a:t>
            </a:r>
            <a:endParaRPr lang="es-CO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1009897"/>
              </p:ext>
            </p:extLst>
          </p:nvPr>
        </p:nvGraphicFramePr>
        <p:xfrm>
          <a:off x="857250" y="1730514"/>
          <a:ext cx="7429500" cy="1122422"/>
        </p:xfrm>
        <a:graphic>
          <a:graphicData uri="http://schemas.openxmlformats.org/drawingml/2006/table">
            <a:tbl>
              <a:tblPr/>
              <a:tblGrid>
                <a:gridCol w="1810550"/>
                <a:gridCol w="5618950"/>
              </a:tblGrid>
              <a:tr h="1122422">
                <a:tc>
                  <a:txBody>
                    <a:bodyPr/>
                    <a:lstStyle/>
                    <a:p>
                      <a:pPr algn="ctr" fontAlgn="t"/>
                      <a:endParaRPr lang="es-CO" dirty="0">
                        <a:effectLst/>
                      </a:endParaRPr>
                    </a:p>
                    <a:p>
                      <a:pPr algn="ctr" fontAlgn="t"/>
                      <a:r>
                        <a:rPr lang="es-CO" b="0" dirty="0">
                          <a:solidFill>
                            <a:srgbClr val="FFFFFF"/>
                          </a:solidFill>
                          <a:effectLst/>
                        </a:rPr>
                        <a:t>Detalle</a:t>
                      </a:r>
                      <a:endParaRPr lang="es-CO" dirty="0"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s-CO" b="1" u="sng" dirty="0" err="1">
                          <a:solidFill>
                            <a:schemeClr val="bg1"/>
                          </a:solidFill>
                          <a:effectLst/>
                          <a:hlinkClick r:id="rId3"/>
                        </a:rPr>
                        <a:t>Zalman</a:t>
                      </a:r>
                      <a:r>
                        <a:rPr lang="es-CO" b="1" u="sng" dirty="0">
                          <a:solidFill>
                            <a:schemeClr val="bg1"/>
                          </a:solidFill>
                          <a:effectLst/>
                          <a:hlinkClick r:id="rId3"/>
                        </a:rPr>
                        <a:t> Torre PC </a:t>
                      </a:r>
                      <a:r>
                        <a:rPr lang="es-CO" b="1" u="sng" dirty="0" smtClean="0">
                          <a:solidFill>
                            <a:schemeClr val="bg1"/>
                          </a:solidFill>
                          <a:effectLst/>
                          <a:hlinkClick r:id="rId3"/>
                        </a:rPr>
                        <a:t>Z9</a:t>
                      </a:r>
                      <a:endParaRPr lang="es-CO" b="1" u="sng" dirty="0" smtClean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268" name="Picture 4" descr="Carcasas PC Zalman Torre PC Z9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82788"/>
            <a:ext cx="9525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986291"/>
              </p:ext>
            </p:extLst>
          </p:nvPr>
        </p:nvGraphicFramePr>
        <p:xfrm>
          <a:off x="828472" y="4816574"/>
          <a:ext cx="7429500" cy="1257300"/>
        </p:xfrm>
        <a:graphic>
          <a:graphicData uri="http://schemas.openxmlformats.org/drawingml/2006/table">
            <a:tbl>
              <a:tblPr/>
              <a:tblGrid>
                <a:gridCol w="1810550"/>
                <a:gridCol w="5618950"/>
              </a:tblGrid>
              <a:tr h="1257300">
                <a:tc>
                  <a:txBody>
                    <a:bodyPr/>
                    <a:lstStyle/>
                    <a:p>
                      <a:pPr algn="ctr" fontAlgn="t"/>
                      <a:endParaRPr lang="es-CO" dirty="0">
                        <a:effectLst/>
                      </a:endParaRPr>
                    </a:p>
                    <a:p>
                      <a:pPr algn="ctr" fontAlgn="t"/>
                      <a:r>
                        <a:rPr lang="es-CO" b="0" dirty="0">
                          <a:solidFill>
                            <a:srgbClr val="FFFFFF"/>
                          </a:solidFill>
                          <a:effectLst/>
                        </a:rPr>
                        <a:t>Detalle</a:t>
                      </a:r>
                      <a:endParaRPr lang="es-CO" dirty="0"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s-CO" b="1" u="sng" dirty="0">
                          <a:solidFill>
                            <a:srgbClr val="303030"/>
                          </a:solidFill>
                          <a:effectLst/>
                          <a:hlinkClick r:id="rId5"/>
                        </a:rPr>
                        <a:t>THERMALTAKE Torre PC V9 </a:t>
                      </a:r>
                      <a:r>
                        <a:rPr lang="es-CO" b="1" u="sng" dirty="0" err="1">
                          <a:solidFill>
                            <a:srgbClr val="303030"/>
                          </a:solidFill>
                          <a:effectLst/>
                          <a:hlinkClick r:id="rId5"/>
                        </a:rPr>
                        <a:t>BlacX</a:t>
                      </a:r>
                      <a:r>
                        <a:rPr lang="es-CO" b="1" u="sng" dirty="0">
                          <a:solidFill>
                            <a:srgbClr val="303030"/>
                          </a:solidFill>
                          <a:effectLst/>
                          <a:hlinkClick r:id="rId5"/>
                        </a:rPr>
                        <a:t> </a:t>
                      </a:r>
                      <a:r>
                        <a:rPr lang="es-CO" b="1" u="sng" dirty="0" err="1">
                          <a:solidFill>
                            <a:srgbClr val="303030"/>
                          </a:solidFill>
                          <a:effectLst/>
                          <a:hlinkClick r:id="rId5"/>
                        </a:rPr>
                        <a:t>Edition</a:t>
                      </a:r>
                      <a:r>
                        <a:rPr lang="es-CO" b="1" u="sng" dirty="0">
                          <a:solidFill>
                            <a:srgbClr val="303030"/>
                          </a:solidFill>
                          <a:effectLst/>
                          <a:hlinkClick r:id="rId5"/>
                        </a:rPr>
                        <a:t> con dock </a:t>
                      </a:r>
                      <a:r>
                        <a:rPr lang="es-CO" b="1" u="sng" dirty="0" err="1">
                          <a:solidFill>
                            <a:srgbClr val="303030"/>
                          </a:solidFill>
                          <a:effectLst/>
                          <a:hlinkClick r:id="rId5"/>
                        </a:rPr>
                        <a:t>station</a:t>
                      </a:r>
                      <a:r>
                        <a:rPr lang="es-CO" b="1" u="sng" dirty="0">
                          <a:solidFill>
                            <a:srgbClr val="303030"/>
                          </a:solidFill>
                          <a:effectLst/>
                          <a:hlinkClick r:id="rId5"/>
                        </a:rPr>
                        <a:t> (VM400M1W2Z)</a:t>
                      </a:r>
                      <a:endParaRPr lang="es-CO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270" name="Picture 6" descr="Carcasas PC THERMALTAKE Torre PC V9 BlacX Edition con dock station (VM400M1W2Z)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550" y="5027219"/>
            <a:ext cx="9525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347508"/>
              </p:ext>
            </p:extLst>
          </p:nvPr>
        </p:nvGraphicFramePr>
        <p:xfrm>
          <a:off x="857250" y="3234531"/>
          <a:ext cx="7429500" cy="1257300"/>
        </p:xfrm>
        <a:graphic>
          <a:graphicData uri="http://schemas.openxmlformats.org/drawingml/2006/table">
            <a:tbl>
              <a:tblPr/>
              <a:tblGrid>
                <a:gridCol w="1810550"/>
                <a:gridCol w="5618950"/>
              </a:tblGrid>
              <a:tr h="1257300">
                <a:tc>
                  <a:txBody>
                    <a:bodyPr/>
                    <a:lstStyle/>
                    <a:p>
                      <a:pPr algn="ctr" fontAlgn="t"/>
                      <a:endParaRPr lang="es-CO" dirty="0">
                        <a:effectLst/>
                      </a:endParaRPr>
                    </a:p>
                    <a:p>
                      <a:pPr algn="ctr" fontAlgn="t"/>
                      <a:r>
                        <a:rPr lang="es-CO" b="0" dirty="0">
                          <a:solidFill>
                            <a:srgbClr val="FFFFFF"/>
                          </a:solidFill>
                          <a:effectLst/>
                        </a:rPr>
                        <a:t>Detalle</a:t>
                      </a:r>
                      <a:endParaRPr lang="es-CO" dirty="0"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s-CO" b="1" u="none" strike="noStrike" dirty="0">
                          <a:solidFill>
                            <a:schemeClr val="bg1"/>
                          </a:solidFill>
                          <a:effectLst/>
                          <a:hlinkClick r:id="rId7"/>
                        </a:rPr>
                        <a:t>MAXINPOWER Mini torre PC </a:t>
                      </a:r>
                      <a:r>
                        <a:rPr lang="es-CO" b="1" u="none" strike="noStrike" dirty="0" err="1">
                          <a:solidFill>
                            <a:schemeClr val="bg1"/>
                          </a:solidFill>
                          <a:effectLst/>
                          <a:hlinkClick r:id="rId7"/>
                        </a:rPr>
                        <a:t>Dekstop</a:t>
                      </a:r>
                      <a:r>
                        <a:rPr lang="es-CO" b="1" u="none" strike="noStrike" dirty="0">
                          <a:solidFill>
                            <a:schemeClr val="bg1"/>
                          </a:solidFill>
                          <a:effectLst/>
                          <a:hlinkClick r:id="rId7"/>
                        </a:rPr>
                        <a:t> B299CAL000 </a:t>
                      </a:r>
                      <a:r>
                        <a:rPr lang="es-CO" b="1" u="none" strike="noStrike" dirty="0">
                          <a:solidFill>
                            <a:srgbClr val="303030"/>
                          </a:solidFill>
                          <a:effectLst/>
                          <a:hlinkClick r:id="rId7"/>
                        </a:rPr>
                        <a:t>- </a:t>
                      </a:r>
                      <a:endParaRPr lang="es-CO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142875" marR="142875" marT="190500" marB="95250">
                    <a:lnL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274" name="Picture 10" descr="Carcasas PC MAXINPOWER Mini torre PC Dekstop B299CAL000 - Alimentación 250W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876" y="3435393"/>
            <a:ext cx="9525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56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404</Words>
  <Application>Microsoft Office PowerPoint</Application>
  <PresentationFormat>Presentación en pantalla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Presentación de PowerPoint</vt:lpstr>
      <vt:lpstr>CARCASA</vt:lpstr>
      <vt:lpstr>usos</vt:lpstr>
      <vt:lpstr>FUNCIONES</vt:lpstr>
      <vt:lpstr>TAMAÑOS </vt:lpstr>
      <vt:lpstr>Presentación de PowerPoint</vt:lpstr>
      <vt:lpstr>Presentación de PowerPoint</vt:lpstr>
      <vt:lpstr>TIPOS. </vt:lpstr>
      <vt:lpstr>MARCAS 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9</cp:revision>
  <dcterms:created xsi:type="dcterms:W3CDTF">2012-02-09T17:58:01Z</dcterms:created>
  <dcterms:modified xsi:type="dcterms:W3CDTF">2012-02-09T19:21:15Z</dcterms:modified>
</cp:coreProperties>
</file>